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 Medium"/>
      <p:regular r:id="rId25"/>
      <p:bold r:id="rId26"/>
      <p:italic r:id="rId27"/>
      <p:boldItalic r:id="rId28"/>
    </p:embeddedFont>
    <p:embeddedFont>
      <p:font typeface="Roboto SemiBold"/>
      <p:regular r:id="rId29"/>
      <p:bold r:id="rId30"/>
      <p:italic r:id="rId31"/>
      <p:boldItalic r:id="rId32"/>
    </p:embeddedFont>
    <p:embeddedFont>
      <p:font typeface="Oswald SemiBold"/>
      <p:regular r:id="rId33"/>
      <p:bold r:id="rId34"/>
    </p:embeddedFont>
    <p:embeddedFont>
      <p:font typeface="Lexend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SemiBold-italic.fntdata"/><Relationship Id="rId30" Type="http://schemas.openxmlformats.org/officeDocument/2006/relationships/font" Target="fonts/RobotoSemiBold-bold.fntdata"/><Relationship Id="rId11" Type="http://schemas.openxmlformats.org/officeDocument/2006/relationships/slide" Target="slides/slide6.xml"/><Relationship Id="rId33" Type="http://schemas.openxmlformats.org/officeDocument/2006/relationships/font" Target="fonts/Oswald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Roboto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Lexend-regular.fntdata"/><Relationship Id="rId12" Type="http://schemas.openxmlformats.org/officeDocument/2006/relationships/slide" Target="slides/slide7.xml"/><Relationship Id="rId34" Type="http://schemas.openxmlformats.org/officeDocument/2006/relationships/font" Target="fonts/OswaldSemiBo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exen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jpg>
</file>

<file path=ppt/media/image32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9e18f30c3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9e18f30c3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9e18f30c3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9e18f30c3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e18f30c3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9e18f30c3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9e18f30c3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9e18f30c3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9e18f30c3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9e18f30c3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9e18f30c3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9e18f30c3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e18f30c3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e18f30c3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9dd5015161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9dd5015161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9dd5015161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9dd5015161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9dd5015161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9dd5015161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9dd5015161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9dd5015161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9dd501516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9dd501516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dd5015161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9dd5015161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dd5015161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9dd5015161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9dd5015161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9dd5015161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9dd5015161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9dd5015161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9e18f30c3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9e18f30c3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e18f30c3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e18f30c3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Relationship Id="rId4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Relationship Id="rId4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Relationship Id="rId4" Type="http://schemas.openxmlformats.org/officeDocument/2006/relationships/image" Target="../media/image2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Relationship Id="rId4" Type="http://schemas.openxmlformats.org/officeDocument/2006/relationships/image" Target="../media/image2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jpg"/><Relationship Id="rId4" Type="http://schemas.openxmlformats.org/officeDocument/2006/relationships/image" Target="../media/image2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Relationship Id="rId4" Type="http://schemas.openxmlformats.org/officeDocument/2006/relationships/image" Target="../media/image2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vmBGQk7oApKMI59RPl-Kf6QCKi8jJbqt/view" TargetMode="External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6ydcz3d8TdWuKCe9ALwJghwjxLU2ibn1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ehaxDwNxuCj2a05GHY_8K_KkJaW8l75X/view" TargetMode="External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YifCMTCvRwG2cf8i1wqt_SNB4WyhBYZm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-8q6V4AoZEHFHnpEAUcm5vb8SfS_jrIc/view" TargetMode="External"/><Relationship Id="rId6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eHHI3PhkiQxLAZINxRUjPRbGOZynlbRI/view" TargetMode="External"/><Relationship Id="rId4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20.jpg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jpg"/><Relationship Id="rId4" Type="http://schemas.openxmlformats.org/officeDocument/2006/relationships/image" Target="../media/image2.jpg"/><Relationship Id="rId5" Type="http://schemas.openxmlformats.org/officeDocument/2006/relationships/image" Target="../media/image15.jpg"/><Relationship Id="rId6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269475" y="24348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Design Dokument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5" name="Google Shape;55;p13" title="STATION-ECHO-28-10-2025(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25" y="923900"/>
            <a:ext cx="7584151" cy="1510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22125" y="4522225"/>
            <a:ext cx="8048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Tým: Oleksandr Koshchii, Yaroslav Danko, Ihor Holub, Nazar Vasyltsiv</a:t>
            </a:r>
            <a:endParaRPr sz="18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22125" y="4046425"/>
            <a:ext cx="4707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FEL ČVUT • 2025 • TÝM 14</a:t>
            </a:r>
            <a:endParaRPr sz="20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00" y="664500"/>
            <a:ext cx="4174200" cy="417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00" y="664500"/>
            <a:ext cx="4174200" cy="417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57628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3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57628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4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49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5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57628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6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49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7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57628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49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9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57628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10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49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11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5762863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12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74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/>
        </p:nvSpPr>
        <p:spPr>
          <a:xfrm>
            <a:off x="1502550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13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5762863" y="53475"/>
            <a:ext cx="196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14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38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174" y="664538"/>
            <a:ext cx="4174124" cy="4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4. Vizuální design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311700" y="1152475"/>
            <a:ext cx="4232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Hra má minimalistický styl. Pro vysoký výkon jsou použity low poly modely. Materiály využívají PBR textury. Světlo je statické (baked) pro statické objekty a dynamické (realtime) pro dynamické (fyzické objekty). Barevná paleta navozuje atmosféru žánru sci-fi.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3" name="Google Shape;183;p29" title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800" y="1344013"/>
            <a:ext cx="4331423" cy="245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9" title="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150" y="3799475"/>
            <a:ext cx="2115250" cy="101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5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. 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Co se plánuje do budoucna?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311700" y="1152475"/>
            <a:ext cx="4232100" cy="34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•Dokončení práce na pohyblivých platformách. </a:t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• Interaktivní menu pro načítání a ukládání herního postupu. </a:t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7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• Vytvoření několika úrovní využívajících herní mechaniky.</a:t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7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• Implementace systému výdrže podporující strategické rozhodování.</a:t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7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• Implementace nebezpečných zón (pasti, propasti)</a:t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7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191" name="Google Shape;191;p30" title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800" y="1344013"/>
            <a:ext cx="4331423" cy="245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0" title="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150" y="3799475"/>
            <a:ext cx="2115250" cy="101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1" title="render1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600" y="-17950"/>
            <a:ext cx="5179402" cy="517940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Děkujeme za pozornost!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0" y="3718425"/>
            <a:ext cx="8520600" cy="15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→ Jsme připraveni na vaše dotazy.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→ Demo je k dispozici ke hraní.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→ Další fáze: Alpha (prosinec 2025)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0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1. O čem je hra?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311700" y="1108050"/>
            <a:ext cx="5252700" cy="34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Studentský projekt se zaměřuje na adaptaci  klasické mechaniky 3d</a:t>
            </a: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platformeru </a:t>
            </a: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v prostředí měnící se gravitace, což je klíčová mechanika hry.</a:t>
            </a:r>
            <a:endParaRPr sz="18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Protagonistou je malý robotík na opuštěné kosmické stanici, jehož cílem je poslat </a:t>
            </a: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signal SOS a najít východ ze stanice.</a:t>
            </a:r>
            <a:endParaRPr sz="18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4" name="Google Shape;64;p14" title="render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925" y="401700"/>
            <a:ext cx="4340102" cy="4340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2. Gameplay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017725"/>
            <a:ext cx="5972700" cy="38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Ovládání: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WASD</a:t>
            </a: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 - </a:t>
            </a: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pohyb postavy(vzhledem ke kameře)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SPACE  -  skok a dvojitý skok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E  -  interakce s fyzickými objekty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E  -  interakce s objekty - interakce s přepínači,        tlačítky a tlakovými deskami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SHIFT  -  běh</a:t>
            </a:r>
            <a:endParaRPr sz="32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1" name="Google Shape;71;p15" title="Видео без названия — сделано в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7125" y="1681100"/>
            <a:ext cx="3166776" cy="17813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6522313" y="3462400"/>
            <a:ext cx="16764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Pohyb</a:t>
            </a:r>
            <a:endParaRPr sz="18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yzické objekty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47775"/>
            <a:ext cx="4298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Interakce s fyzickými objekty znamená, že objekty, které mají ve hře speciální vlastnost “pickable”, bude možné přenášet a používat k postupu v úrovni.</a:t>
            </a:r>
            <a:r>
              <a:rPr lang="ru">
                <a:solidFill>
                  <a:schemeClr val="lt2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 </a:t>
            </a:r>
            <a:endParaRPr>
              <a:solidFill>
                <a:schemeClr val="lt2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79" name="Google Shape;79;p16" title="gameplay2-interakc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800" y="1147775"/>
            <a:ext cx="4229400" cy="31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0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O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bjekty interakce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4590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Tlakové desky, tlačítka a přepínače: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Tyto interaktivní objekty jsou schopny jednoduchým a srozumitelným způsobem interagovat s dveřmi, plošinami a gravitací. Hra je navržena tak, aby hráč na první pohled poznal, zda lze s objektem interagovat.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6" name="Google Shape;86;p17" title="gameplay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700" y="1433488"/>
            <a:ext cx="4047149" cy="227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78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veře a zp</a:t>
            </a:r>
            <a:r>
              <a:rPr lang="ru" sz="275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ůsoby otevírání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44862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Dveře a pohyb objektů. Speciální ovladač dveří umožňuje otevírat libovolný počet dveří pomocí logických řetězců (AND, OR, XOR) z různých interaktivních objektů, které jsme právě probrali.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3" name="Google Shape;93;p18" title="gameplay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1709" y="1017725"/>
            <a:ext cx="2438340" cy="18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 title="gameplazř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9025" y="3070075"/>
            <a:ext cx="3143702" cy="176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78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Z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měna směru gravitace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44862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Tento ovladač lze přepnout z možnosti 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„</a:t>
            </a: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otevření dveří“ na možnost „změna gravitace“. Ovladač je univerzální, což umožňuje vytvářet úrovně, kde je potřeba pohled z jiného úhlu.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1" name="Google Shape;101;p19" title="gameplay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7900" y="1724063"/>
            <a:ext cx="4041302" cy="2273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3. Level design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688" y="1108300"/>
            <a:ext cx="85206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Každý level představuje nový logický problém, který hráče motivuje k přemýšlení a hledání různých řešení.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3175" y="2281000"/>
            <a:ext cx="2577650" cy="25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34487"/>
            <a:ext cx="2577650" cy="25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4649" y="2334490"/>
            <a:ext cx="2577650" cy="2577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8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Průchod levelem</a:t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017725"/>
            <a:ext cx="4032000" cy="383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9333"/>
              <a:buFont typeface="Arial"/>
              <a:buNone/>
            </a:pPr>
            <a:r>
              <a:rPr lang="ru" sz="3750" u="sng">
                <a:solidFill>
                  <a:srgbClr val="3052BE"/>
                </a:solidFill>
                <a:latin typeface="Lexend"/>
                <a:ea typeface="Lexend"/>
                <a:cs typeface="Lexend"/>
                <a:sym typeface="Lexend"/>
              </a:rPr>
              <a:t>Modré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: Kabely zobrazující, zda signál proudí nebo je přerušen</a:t>
            </a:r>
            <a:endParaRPr sz="375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9333"/>
              <a:buFont typeface="Arial"/>
              <a:buNone/>
            </a:pPr>
            <a:r>
              <a:rPr lang="ru" sz="3750" u="sng">
                <a:solidFill>
                  <a:srgbClr val="91CAB9"/>
                </a:solidFill>
                <a:latin typeface="Lexend"/>
                <a:ea typeface="Lexend"/>
                <a:cs typeface="Lexend"/>
                <a:sym typeface="Lexend"/>
              </a:rPr>
              <a:t>Azurové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: </a:t>
            </a:r>
            <a:r>
              <a:rPr lang="ru" sz="36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</a:t>
            </a:r>
            <a:r>
              <a:rPr lang="ru" sz="36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vládací panely, 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ohyblivé plošiny aktivované tlakovými deskami nebo tlačítky, </a:t>
            </a:r>
            <a:r>
              <a:rPr lang="ru" sz="36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ovládací panely</a:t>
            </a:r>
            <a:endParaRPr sz="375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9333"/>
              <a:buFont typeface="Arial"/>
              <a:buNone/>
            </a:pPr>
            <a:r>
              <a:rPr lang="ru" sz="3750" u="sng">
                <a:solidFill>
                  <a:srgbClr val="B62019"/>
                </a:solidFill>
                <a:latin typeface="Lexend"/>
                <a:ea typeface="Lexend"/>
                <a:cs typeface="Lexend"/>
                <a:sym typeface="Lexend"/>
              </a:rPr>
              <a:t>Červené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: Interaktivní objekty</a:t>
            </a:r>
            <a:endParaRPr sz="375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9333"/>
              <a:buFont typeface="Arial"/>
              <a:buNone/>
            </a:pPr>
            <a:r>
              <a:rPr lang="ru" sz="3750" u="sng">
                <a:solidFill>
                  <a:srgbClr val="8657C1"/>
                </a:solidFill>
                <a:latin typeface="Lexend"/>
                <a:ea typeface="Lexend"/>
                <a:cs typeface="Lexend"/>
                <a:sym typeface="Lexend"/>
              </a:rPr>
              <a:t>Fialové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: pohyblivé plošiny</a:t>
            </a:r>
            <a:r>
              <a:rPr lang="ru" sz="4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 platformy</a:t>
            </a:r>
            <a:endParaRPr sz="375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9333"/>
              <a:buFont typeface="Arial"/>
              <a:buNone/>
            </a:pPr>
            <a:r>
              <a:rPr lang="ru" sz="3750" u="sng">
                <a:solidFill>
                  <a:srgbClr val="C85F2A"/>
                </a:solidFill>
                <a:latin typeface="Lexend"/>
                <a:ea typeface="Lexend"/>
                <a:cs typeface="Lexend"/>
                <a:sym typeface="Lexend"/>
              </a:rPr>
              <a:t>Oranžové</a:t>
            </a:r>
            <a:r>
              <a:rPr lang="ru" sz="375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: Po dotyku hráče eliminují</a:t>
            </a:r>
            <a:endParaRPr sz="375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7400" y="1017729"/>
            <a:ext cx="1917451" cy="191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4849" y="1017725"/>
            <a:ext cx="1917451" cy="191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4849" y="2935174"/>
            <a:ext cx="1917451" cy="191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7400" y="2935174"/>
            <a:ext cx="1917451" cy="191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